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56" r:id="rId2"/>
    <p:sldId id="257" r:id="rId3"/>
    <p:sldId id="258" r:id="rId4"/>
    <p:sldId id="259" r:id="rId5"/>
    <p:sldId id="260" r:id="rId6"/>
    <p:sldId id="261" r:id="rId7"/>
    <p:sldId id="262" r:id="rId8"/>
    <p:sldId id="265" r:id="rId9"/>
    <p:sldId id="263" r:id="rId10"/>
    <p:sldId id="266"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959" autoAdjust="0"/>
    <p:restoredTop sz="89946" autoAdjust="0"/>
  </p:normalViewPr>
  <p:slideViewPr>
    <p:cSldViewPr snapToGrid="0">
      <p:cViewPr varScale="1">
        <p:scale>
          <a:sx n="61" d="100"/>
          <a:sy n="61" d="100"/>
        </p:scale>
        <p:origin x="66" y="17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presProps" Target="presProps.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notesMaster" Target="notesMasters/notesMaster1.xml" /><Relationship Id="rId2" Type="http://schemas.openxmlformats.org/officeDocument/2006/relationships/slide" Target="slides/slide1.xml" /><Relationship Id="rId16" Type="http://schemas.openxmlformats.org/officeDocument/2006/relationships/tableStyles" Target="tableStyle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theme" Target="theme/theme1.xml" /><Relationship Id="rId10" Type="http://schemas.openxmlformats.org/officeDocument/2006/relationships/slide" Target="slides/slide9.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viewProps" Target="viewProps.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5BA8F23-7D8D-4182-8F67-C88F81F9A1FC}" type="datetimeFigureOut">
              <a:rPr lang="en-US" smtClean="0"/>
              <a:t>5/1/2021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73FE844-CD20-42AF-8846-D55DFC18B104}" type="slidenum">
              <a:rPr lang="en-US" smtClean="0"/>
              <a:t>‹#›</a:t>
            </a:fld>
            <a:endParaRPr lang="en-US"/>
          </a:p>
        </p:txBody>
      </p:sp>
    </p:spTree>
    <p:extLst>
      <p:ext uri="{BB962C8B-B14F-4D97-AF65-F5344CB8AC3E}">
        <p14:creationId xmlns:p14="http://schemas.microsoft.com/office/powerpoint/2010/main" val="35070389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 /><Relationship Id="rId1" Type="http://schemas.openxmlformats.org/officeDocument/2006/relationships/notesMaster" Target="../notesMasters/notesMaster1.xml" /></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 /><Relationship Id="rId1" Type="http://schemas.openxmlformats.org/officeDocument/2006/relationships/notesMaster" Target="../notesMasters/notesMaster1.xml" /></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 /><Relationship Id="rId1" Type="http://schemas.openxmlformats.org/officeDocument/2006/relationships/notesMaster" Target="../notesMasters/notesMaster1.xml" /></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 /><Relationship Id="rId1" Type="http://schemas.openxmlformats.org/officeDocument/2006/relationships/notesMaster" Target="../notesMasters/notesMaster1.xml" /></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 /><Relationship Id="rId1" Type="http://schemas.openxmlformats.org/officeDocument/2006/relationships/notesMaster" Target="../notesMasters/notesMaster1.xml" /></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 /><Relationship Id="rId1" Type="http://schemas.openxmlformats.org/officeDocument/2006/relationships/notesMaster" Target="../notesMasters/notesMaster1.xml" /></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 /><Relationship Id="rId1" Type="http://schemas.openxmlformats.org/officeDocument/2006/relationships/notesMaster" Target="../notesMasters/notesMaster1.xml" /></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prison</a:t>
            </a:r>
            <a:r>
              <a:rPr lang="en-US" baseline="0" dirty="0"/>
              <a:t> era has been transformed from punishment into an era of deterrence and rehabilitation. </a:t>
            </a:r>
            <a:r>
              <a:rPr lang="en-US" dirty="0"/>
              <a:t>The field of corrections especially among prisoners have changed over time. During the reformatory era prison housing conditions were improved</a:t>
            </a:r>
            <a:r>
              <a:rPr lang="en-US" baseline="0" dirty="0"/>
              <a:t> to ensure that prisoners ensure their privileges have been received. </a:t>
            </a:r>
            <a:r>
              <a:rPr lang="en-US" dirty="0"/>
              <a:t>The punitive era was focused on punishment rather than corrections. In addition, community era extended inmate privileges such as proper</a:t>
            </a:r>
            <a:r>
              <a:rPr lang="en-US" baseline="0" dirty="0"/>
              <a:t> housing for prisoners and getting sufficient time that would empower most of the prisoners. </a:t>
            </a:r>
            <a:r>
              <a:rPr lang="en-US" dirty="0"/>
              <a:t>Correction era is now focused on preparing an inmate to live with others in the society and engaging other individuals in a more humane manner. </a:t>
            </a:r>
          </a:p>
          <a:p>
            <a:endParaRPr lang="en-US" dirty="0"/>
          </a:p>
        </p:txBody>
      </p:sp>
      <p:sp>
        <p:nvSpPr>
          <p:cNvPr id="4" name="Slide Number Placeholder 3"/>
          <p:cNvSpPr>
            <a:spLocks noGrp="1"/>
          </p:cNvSpPr>
          <p:nvPr>
            <p:ph type="sldNum" sz="quarter" idx="10"/>
          </p:nvPr>
        </p:nvSpPr>
        <p:spPr/>
        <p:txBody>
          <a:bodyPr/>
          <a:lstStyle/>
          <a:p>
            <a:fld id="{173FE844-CD20-42AF-8846-D55DFC18B104}" type="slidenum">
              <a:rPr lang="en-US" smtClean="0"/>
              <a:t>2</a:t>
            </a:fld>
            <a:endParaRPr lang="en-US"/>
          </a:p>
        </p:txBody>
      </p:sp>
    </p:spTree>
    <p:extLst>
      <p:ext uri="{BB962C8B-B14F-4D97-AF65-F5344CB8AC3E}">
        <p14:creationId xmlns:p14="http://schemas.microsoft.com/office/powerpoint/2010/main" val="7342095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Correction system has been transformed from the punitive era to an era of corrections. The penal code has been transformed</a:t>
            </a:r>
            <a:r>
              <a:rPr lang="en-US" baseline="0" dirty="0"/>
              <a:t> into a governance system in which most of the prisoners have been transformed into individuals who provide justice for the people. The focus has been to ensure that individuals within the prison system have achieved justice. </a:t>
            </a:r>
            <a:r>
              <a:rPr lang="en-US" dirty="0"/>
              <a:t>Punishment has always been motivated by the desire to deter a criminal from engaging in a criminal act.</a:t>
            </a:r>
          </a:p>
          <a:p>
            <a:r>
              <a:rPr lang="en-US" dirty="0"/>
              <a:t>Protection of the society from criminal actions has been a major motivation for most of the prison systems in the country. </a:t>
            </a:r>
          </a:p>
          <a:p>
            <a:endParaRPr lang="en-US" dirty="0"/>
          </a:p>
        </p:txBody>
      </p:sp>
      <p:sp>
        <p:nvSpPr>
          <p:cNvPr id="4" name="Slide Number Placeholder 3"/>
          <p:cNvSpPr>
            <a:spLocks noGrp="1"/>
          </p:cNvSpPr>
          <p:nvPr>
            <p:ph type="sldNum" sz="quarter" idx="10"/>
          </p:nvPr>
        </p:nvSpPr>
        <p:spPr/>
        <p:txBody>
          <a:bodyPr/>
          <a:lstStyle/>
          <a:p>
            <a:fld id="{173FE844-CD20-42AF-8846-D55DFC18B104}" type="slidenum">
              <a:rPr lang="en-US" smtClean="0"/>
              <a:t>3</a:t>
            </a:fld>
            <a:endParaRPr lang="en-US"/>
          </a:p>
        </p:txBody>
      </p:sp>
    </p:spTree>
    <p:extLst>
      <p:ext uri="{BB962C8B-B14F-4D97-AF65-F5344CB8AC3E}">
        <p14:creationId xmlns:p14="http://schemas.microsoft.com/office/powerpoint/2010/main" val="33620430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change in prison system</a:t>
            </a:r>
            <a:r>
              <a:rPr lang="en-US" baseline="0" dirty="0"/>
              <a:t> from mass incarceration has helped to give more offenders the parole and probation systems. Through the surveillance of individuals under parole, it is possible to eliminate individuals who engage in crime in the name of offending to get recognition. </a:t>
            </a:r>
            <a:r>
              <a:rPr lang="en-US" dirty="0"/>
              <a:t>Prison system changed from corporal punishment. The philosophy of deterrence has been adopted for the prison system</a:t>
            </a:r>
            <a:r>
              <a:rPr lang="en-US" baseline="0" dirty="0"/>
              <a:t> to improve the manner in which people have been prevented from engaging in criminal activities. </a:t>
            </a:r>
            <a:r>
              <a:rPr lang="en-US" dirty="0"/>
              <a:t>The promotion of justice and equality within the prison system has been enhanced. </a:t>
            </a:r>
          </a:p>
          <a:p>
            <a:endParaRPr lang="en-US" dirty="0"/>
          </a:p>
        </p:txBody>
      </p:sp>
      <p:sp>
        <p:nvSpPr>
          <p:cNvPr id="4" name="Slide Number Placeholder 3"/>
          <p:cNvSpPr>
            <a:spLocks noGrp="1"/>
          </p:cNvSpPr>
          <p:nvPr>
            <p:ph type="sldNum" sz="quarter" idx="10"/>
          </p:nvPr>
        </p:nvSpPr>
        <p:spPr/>
        <p:txBody>
          <a:bodyPr/>
          <a:lstStyle/>
          <a:p>
            <a:fld id="{173FE844-CD20-42AF-8846-D55DFC18B104}" type="slidenum">
              <a:rPr lang="en-US" smtClean="0"/>
              <a:t>4</a:t>
            </a:fld>
            <a:endParaRPr lang="en-US"/>
          </a:p>
        </p:txBody>
      </p:sp>
    </p:spTree>
    <p:extLst>
      <p:ext uri="{BB962C8B-B14F-4D97-AF65-F5344CB8AC3E}">
        <p14:creationId xmlns:p14="http://schemas.microsoft.com/office/powerpoint/2010/main" val="38292339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ar</a:t>
            </a:r>
            <a:r>
              <a:rPr lang="en-US" baseline="0" dirty="0"/>
              <a:t>e many forms of prison </a:t>
            </a:r>
            <a:r>
              <a:rPr lang="en-US" baseline="0"/>
              <a:t>models shat </a:t>
            </a:r>
            <a:r>
              <a:rPr lang="en-US" baseline="0" dirty="0"/>
              <a:t>are commonly used within the American state. The most common ones are juvenile prison models. These models are used for housing young children who would like to have justice under the law while the minimum, medium and high security models are used for ensuring that individuals have been safeguarded within their prison systems. These models are essential for maintaining law and order within the prison systems.</a:t>
            </a:r>
            <a:endParaRPr lang="en-US" dirty="0"/>
          </a:p>
        </p:txBody>
      </p:sp>
      <p:sp>
        <p:nvSpPr>
          <p:cNvPr id="4" name="Slide Number Placeholder 3"/>
          <p:cNvSpPr>
            <a:spLocks noGrp="1"/>
          </p:cNvSpPr>
          <p:nvPr>
            <p:ph type="sldNum" sz="quarter" idx="10"/>
          </p:nvPr>
        </p:nvSpPr>
        <p:spPr/>
        <p:txBody>
          <a:bodyPr/>
          <a:lstStyle/>
          <a:p>
            <a:fld id="{173FE844-CD20-42AF-8846-D55DFC18B104}" type="slidenum">
              <a:rPr lang="en-US" smtClean="0"/>
              <a:t>5</a:t>
            </a:fld>
            <a:endParaRPr lang="en-US"/>
          </a:p>
        </p:txBody>
      </p:sp>
    </p:spTree>
    <p:extLst>
      <p:ext uri="{BB962C8B-B14F-4D97-AF65-F5344CB8AC3E}">
        <p14:creationId xmlns:p14="http://schemas.microsoft.com/office/powerpoint/2010/main" val="8911321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are several types</a:t>
            </a:r>
            <a:r>
              <a:rPr lang="en-US" baseline="0" dirty="0"/>
              <a:t> of corrections that have been commonly used in prisons. These include the custodial corrections that enable individuals to be safeguarded within the prison systems and the rehabilitations that are used in correction of individuals and safeguarding them within their prison system. The use of reintegration model is aimed at securing individuals within the prison system to be safeguarded  from any criminal intent. </a:t>
            </a:r>
            <a:endParaRPr lang="en-US" dirty="0"/>
          </a:p>
        </p:txBody>
      </p:sp>
      <p:sp>
        <p:nvSpPr>
          <p:cNvPr id="4" name="Slide Number Placeholder 3"/>
          <p:cNvSpPr>
            <a:spLocks noGrp="1"/>
          </p:cNvSpPr>
          <p:nvPr>
            <p:ph type="sldNum" sz="quarter" idx="10"/>
          </p:nvPr>
        </p:nvSpPr>
        <p:spPr/>
        <p:txBody>
          <a:bodyPr/>
          <a:lstStyle/>
          <a:p>
            <a:fld id="{173FE844-CD20-42AF-8846-D55DFC18B104}" type="slidenum">
              <a:rPr lang="en-US" smtClean="0"/>
              <a:t>6</a:t>
            </a:fld>
            <a:endParaRPr lang="en-US"/>
          </a:p>
        </p:txBody>
      </p:sp>
    </p:spTree>
    <p:extLst>
      <p:ext uri="{BB962C8B-B14F-4D97-AF65-F5344CB8AC3E}">
        <p14:creationId xmlns:p14="http://schemas.microsoft.com/office/powerpoint/2010/main" val="22927130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effectiveness of punishments depends of frequency of punishments.</a:t>
            </a:r>
            <a:r>
              <a:rPr lang="en-US" baseline="0" dirty="0"/>
              <a:t> Good punishment can lead to alienation and prevention of crime commitment by offenders. This is good as it can help to improve good community relations among people. </a:t>
            </a:r>
            <a:r>
              <a:rPr lang="en-US" dirty="0"/>
              <a:t>Punishment can contribute to either positive or negative reinforcement of behavior.</a:t>
            </a:r>
          </a:p>
          <a:p>
            <a:r>
              <a:rPr lang="en-US" dirty="0"/>
              <a:t>Punishment can lead to avoidance of an action and promotion of good behavior</a:t>
            </a:r>
          </a:p>
          <a:p>
            <a:endParaRPr lang="en-US" dirty="0"/>
          </a:p>
        </p:txBody>
      </p:sp>
      <p:sp>
        <p:nvSpPr>
          <p:cNvPr id="4" name="Slide Number Placeholder 3"/>
          <p:cNvSpPr>
            <a:spLocks noGrp="1"/>
          </p:cNvSpPr>
          <p:nvPr>
            <p:ph type="sldNum" sz="quarter" idx="10"/>
          </p:nvPr>
        </p:nvSpPr>
        <p:spPr/>
        <p:txBody>
          <a:bodyPr/>
          <a:lstStyle/>
          <a:p>
            <a:fld id="{173FE844-CD20-42AF-8846-D55DFC18B104}" type="slidenum">
              <a:rPr lang="en-US" smtClean="0"/>
              <a:t>7</a:t>
            </a:fld>
            <a:endParaRPr lang="en-US"/>
          </a:p>
        </p:txBody>
      </p:sp>
    </p:spTree>
    <p:extLst>
      <p:ext uri="{BB962C8B-B14F-4D97-AF65-F5344CB8AC3E}">
        <p14:creationId xmlns:p14="http://schemas.microsoft.com/office/powerpoint/2010/main" val="34391868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study conducted</a:t>
            </a:r>
            <a:r>
              <a:rPr lang="en-US" baseline="0" dirty="0"/>
              <a:t> by Harvard University law school has shown that there has been a high increase of individuals who have been incarcerated. These Americans who have entered the system have demonstrated an increased impact in terms of being engaged in prison systems without sufficient reasons. There is a need to reform the prison system to reduce the number of Americans who have been incarcerated. </a:t>
            </a:r>
            <a:endParaRPr lang="en-US" dirty="0"/>
          </a:p>
        </p:txBody>
      </p:sp>
      <p:sp>
        <p:nvSpPr>
          <p:cNvPr id="4" name="Slide Number Placeholder 3"/>
          <p:cNvSpPr>
            <a:spLocks noGrp="1"/>
          </p:cNvSpPr>
          <p:nvPr>
            <p:ph type="sldNum" sz="quarter" idx="10"/>
          </p:nvPr>
        </p:nvSpPr>
        <p:spPr/>
        <p:txBody>
          <a:bodyPr/>
          <a:lstStyle/>
          <a:p>
            <a:fld id="{173FE844-CD20-42AF-8846-D55DFC18B104}" type="slidenum">
              <a:rPr lang="en-US" smtClean="0"/>
              <a:t>8</a:t>
            </a:fld>
            <a:endParaRPr lang="en-US"/>
          </a:p>
        </p:txBody>
      </p:sp>
    </p:spTree>
    <p:extLst>
      <p:ext uri="{BB962C8B-B14F-4D97-AF65-F5344CB8AC3E}">
        <p14:creationId xmlns:p14="http://schemas.microsoft.com/office/powerpoint/2010/main" val="27450409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sum it up, the criminal justice system has changed from a time when prisoners used to be punished to an era of rehabilitation. Most of the federal, state, local and facilities are now more focused o rehabilitation of inmates to put them back to society. Good conduct is now rewarded in most prison systems</a:t>
            </a:r>
          </a:p>
          <a:p>
            <a:r>
              <a:rPr lang="en-US" dirty="0"/>
              <a:t>The responsibility of many prisons is to ensure that their facilities have no inmates which improves the process of correction of the inmates. </a:t>
            </a:r>
          </a:p>
          <a:p>
            <a:endParaRPr lang="en-US" dirty="0"/>
          </a:p>
        </p:txBody>
      </p:sp>
      <p:sp>
        <p:nvSpPr>
          <p:cNvPr id="4" name="Slide Number Placeholder 3"/>
          <p:cNvSpPr>
            <a:spLocks noGrp="1"/>
          </p:cNvSpPr>
          <p:nvPr>
            <p:ph type="sldNum" sz="quarter" idx="10"/>
          </p:nvPr>
        </p:nvSpPr>
        <p:spPr/>
        <p:txBody>
          <a:bodyPr/>
          <a:lstStyle/>
          <a:p>
            <a:fld id="{173FE844-CD20-42AF-8846-D55DFC18B104}" type="slidenum">
              <a:rPr lang="en-US" smtClean="0"/>
              <a:t>9</a:t>
            </a:fld>
            <a:endParaRPr lang="en-US"/>
          </a:p>
        </p:txBody>
      </p:sp>
    </p:spTree>
    <p:extLst>
      <p:ext uri="{BB962C8B-B14F-4D97-AF65-F5344CB8AC3E}">
        <p14:creationId xmlns:p14="http://schemas.microsoft.com/office/powerpoint/2010/main" val="15684844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9439310-4B24-435D-B89A-88D95959EF59}" type="datetimeFigureOut">
              <a:rPr lang="en-US" smtClean="0"/>
              <a:t>5/1/2021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30E38F-D761-44CC-ADB4-3FE0385B042C}" type="slidenum">
              <a:rPr lang="en-US" smtClean="0"/>
              <a:t>‹#›</a:t>
            </a:fld>
            <a:endParaRPr lang="en-US"/>
          </a:p>
        </p:txBody>
      </p:sp>
    </p:spTree>
    <p:extLst>
      <p:ext uri="{BB962C8B-B14F-4D97-AF65-F5344CB8AC3E}">
        <p14:creationId xmlns:p14="http://schemas.microsoft.com/office/powerpoint/2010/main" val="23995325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9439310-4B24-435D-B89A-88D95959EF59}" type="datetimeFigureOut">
              <a:rPr lang="en-US" smtClean="0"/>
              <a:t>5/1/2021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30E38F-D761-44CC-ADB4-3FE0385B042C}" type="slidenum">
              <a:rPr lang="en-US" smtClean="0"/>
              <a:t>‹#›</a:t>
            </a:fld>
            <a:endParaRPr lang="en-US"/>
          </a:p>
        </p:txBody>
      </p:sp>
    </p:spTree>
    <p:extLst>
      <p:ext uri="{BB962C8B-B14F-4D97-AF65-F5344CB8AC3E}">
        <p14:creationId xmlns:p14="http://schemas.microsoft.com/office/powerpoint/2010/main" val="32347528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9439310-4B24-435D-B89A-88D95959EF59}" type="datetimeFigureOut">
              <a:rPr lang="en-US" smtClean="0"/>
              <a:t>5/1/2021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30E38F-D761-44CC-ADB4-3FE0385B042C}"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40800725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9439310-4B24-435D-B89A-88D95959EF59}" type="datetimeFigureOut">
              <a:rPr lang="en-US" smtClean="0"/>
              <a:t>5/1/2021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30E38F-D761-44CC-ADB4-3FE0385B042C}" type="slidenum">
              <a:rPr lang="en-US" smtClean="0"/>
              <a:t>‹#›</a:t>
            </a:fld>
            <a:endParaRPr lang="en-US"/>
          </a:p>
        </p:txBody>
      </p:sp>
    </p:spTree>
    <p:extLst>
      <p:ext uri="{BB962C8B-B14F-4D97-AF65-F5344CB8AC3E}">
        <p14:creationId xmlns:p14="http://schemas.microsoft.com/office/powerpoint/2010/main" val="318065319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9439310-4B24-435D-B89A-88D95959EF59}" type="datetimeFigureOut">
              <a:rPr lang="en-US" smtClean="0"/>
              <a:t>5/1/2021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30E38F-D761-44CC-ADB4-3FE0385B042C}"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1274144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9439310-4B24-435D-B89A-88D95959EF59}" type="datetimeFigureOut">
              <a:rPr lang="en-US" smtClean="0"/>
              <a:t>5/1/2021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30E38F-D761-44CC-ADB4-3FE0385B042C}" type="slidenum">
              <a:rPr lang="en-US" smtClean="0"/>
              <a:t>‹#›</a:t>
            </a:fld>
            <a:endParaRPr lang="en-US"/>
          </a:p>
        </p:txBody>
      </p:sp>
    </p:spTree>
    <p:extLst>
      <p:ext uri="{BB962C8B-B14F-4D97-AF65-F5344CB8AC3E}">
        <p14:creationId xmlns:p14="http://schemas.microsoft.com/office/powerpoint/2010/main" val="210940249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9439310-4B24-435D-B89A-88D95959EF59}" type="datetimeFigureOut">
              <a:rPr lang="en-US" smtClean="0"/>
              <a:t>5/1/2021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30E38F-D761-44CC-ADB4-3FE0385B042C}" type="slidenum">
              <a:rPr lang="en-US" smtClean="0"/>
              <a:t>‹#›</a:t>
            </a:fld>
            <a:endParaRPr lang="en-US"/>
          </a:p>
        </p:txBody>
      </p:sp>
    </p:spTree>
    <p:extLst>
      <p:ext uri="{BB962C8B-B14F-4D97-AF65-F5344CB8AC3E}">
        <p14:creationId xmlns:p14="http://schemas.microsoft.com/office/powerpoint/2010/main" val="152079596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9439310-4B24-435D-B89A-88D95959EF59}" type="datetimeFigureOut">
              <a:rPr lang="en-US" smtClean="0"/>
              <a:t>5/1/2021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30E38F-D761-44CC-ADB4-3FE0385B042C}" type="slidenum">
              <a:rPr lang="en-US" smtClean="0"/>
              <a:t>‹#›</a:t>
            </a:fld>
            <a:endParaRPr lang="en-US"/>
          </a:p>
        </p:txBody>
      </p:sp>
    </p:spTree>
    <p:extLst>
      <p:ext uri="{BB962C8B-B14F-4D97-AF65-F5344CB8AC3E}">
        <p14:creationId xmlns:p14="http://schemas.microsoft.com/office/powerpoint/2010/main" val="21904080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9439310-4B24-435D-B89A-88D95959EF59}" type="datetimeFigureOut">
              <a:rPr lang="en-US" smtClean="0"/>
              <a:t>5/1/2021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30E38F-D761-44CC-ADB4-3FE0385B042C}" type="slidenum">
              <a:rPr lang="en-US" smtClean="0"/>
              <a:t>‹#›</a:t>
            </a:fld>
            <a:endParaRPr lang="en-US"/>
          </a:p>
        </p:txBody>
      </p:sp>
    </p:spTree>
    <p:extLst>
      <p:ext uri="{BB962C8B-B14F-4D97-AF65-F5344CB8AC3E}">
        <p14:creationId xmlns:p14="http://schemas.microsoft.com/office/powerpoint/2010/main" val="36942920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9439310-4B24-435D-B89A-88D95959EF59}" type="datetimeFigureOut">
              <a:rPr lang="en-US" smtClean="0"/>
              <a:t>5/1/2021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130E38F-D761-44CC-ADB4-3FE0385B042C}" type="slidenum">
              <a:rPr lang="en-US" smtClean="0"/>
              <a:t>‹#›</a:t>
            </a:fld>
            <a:endParaRPr lang="en-US"/>
          </a:p>
        </p:txBody>
      </p:sp>
    </p:spTree>
    <p:extLst>
      <p:ext uri="{BB962C8B-B14F-4D97-AF65-F5344CB8AC3E}">
        <p14:creationId xmlns:p14="http://schemas.microsoft.com/office/powerpoint/2010/main" val="15171537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9439310-4B24-435D-B89A-88D95959EF59}" type="datetimeFigureOut">
              <a:rPr lang="en-US" smtClean="0"/>
              <a:t>5/1/2021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30E38F-D761-44CC-ADB4-3FE0385B042C}" type="slidenum">
              <a:rPr lang="en-US" smtClean="0"/>
              <a:t>‹#›</a:t>
            </a:fld>
            <a:endParaRPr lang="en-US"/>
          </a:p>
        </p:txBody>
      </p:sp>
    </p:spTree>
    <p:extLst>
      <p:ext uri="{BB962C8B-B14F-4D97-AF65-F5344CB8AC3E}">
        <p14:creationId xmlns:p14="http://schemas.microsoft.com/office/powerpoint/2010/main" val="5561021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9439310-4B24-435D-B89A-88D95959EF59}" type="datetimeFigureOut">
              <a:rPr lang="en-US" smtClean="0"/>
              <a:t>5/1/2021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130E38F-D761-44CC-ADB4-3FE0385B042C}" type="slidenum">
              <a:rPr lang="en-US" smtClean="0"/>
              <a:t>‹#›</a:t>
            </a:fld>
            <a:endParaRPr lang="en-US"/>
          </a:p>
        </p:txBody>
      </p:sp>
    </p:spTree>
    <p:extLst>
      <p:ext uri="{BB962C8B-B14F-4D97-AF65-F5344CB8AC3E}">
        <p14:creationId xmlns:p14="http://schemas.microsoft.com/office/powerpoint/2010/main" val="20382821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9439310-4B24-435D-B89A-88D95959EF59}" type="datetimeFigureOut">
              <a:rPr lang="en-US" smtClean="0"/>
              <a:t>5/1/2021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130E38F-D761-44CC-ADB4-3FE0385B042C}" type="slidenum">
              <a:rPr lang="en-US" smtClean="0"/>
              <a:t>‹#›</a:t>
            </a:fld>
            <a:endParaRPr lang="en-US"/>
          </a:p>
        </p:txBody>
      </p:sp>
    </p:spTree>
    <p:extLst>
      <p:ext uri="{BB962C8B-B14F-4D97-AF65-F5344CB8AC3E}">
        <p14:creationId xmlns:p14="http://schemas.microsoft.com/office/powerpoint/2010/main" val="30101588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9439310-4B24-435D-B89A-88D95959EF59}" type="datetimeFigureOut">
              <a:rPr lang="en-US" smtClean="0"/>
              <a:t>5/1/2021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130E38F-D761-44CC-ADB4-3FE0385B042C}" type="slidenum">
              <a:rPr lang="en-US" smtClean="0"/>
              <a:t>‹#›</a:t>
            </a:fld>
            <a:endParaRPr lang="en-US"/>
          </a:p>
        </p:txBody>
      </p:sp>
    </p:spTree>
    <p:extLst>
      <p:ext uri="{BB962C8B-B14F-4D97-AF65-F5344CB8AC3E}">
        <p14:creationId xmlns:p14="http://schemas.microsoft.com/office/powerpoint/2010/main" val="37429930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9439310-4B24-435D-B89A-88D95959EF59}" type="datetimeFigureOut">
              <a:rPr lang="en-US" smtClean="0"/>
              <a:t>5/1/2021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30E38F-D761-44CC-ADB4-3FE0385B042C}" type="slidenum">
              <a:rPr lang="en-US" smtClean="0"/>
              <a:t>‹#›</a:t>
            </a:fld>
            <a:endParaRPr lang="en-US"/>
          </a:p>
        </p:txBody>
      </p:sp>
    </p:spTree>
    <p:extLst>
      <p:ext uri="{BB962C8B-B14F-4D97-AF65-F5344CB8AC3E}">
        <p14:creationId xmlns:p14="http://schemas.microsoft.com/office/powerpoint/2010/main" val="32049618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9439310-4B24-435D-B89A-88D95959EF59}" type="datetimeFigureOut">
              <a:rPr lang="en-US" smtClean="0"/>
              <a:t>5/1/2021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130E38F-D761-44CC-ADB4-3FE0385B042C}" type="slidenum">
              <a:rPr lang="en-US" smtClean="0"/>
              <a:t>‹#›</a:t>
            </a:fld>
            <a:endParaRPr lang="en-US"/>
          </a:p>
        </p:txBody>
      </p:sp>
    </p:spTree>
    <p:extLst>
      <p:ext uri="{BB962C8B-B14F-4D97-AF65-F5344CB8AC3E}">
        <p14:creationId xmlns:p14="http://schemas.microsoft.com/office/powerpoint/2010/main" val="23052893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slideLayout" Target="../slideLayouts/slideLayout13.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slideLayout" Target="../slideLayouts/slideLayout12.xml" /><Relationship Id="rId17" Type="http://schemas.openxmlformats.org/officeDocument/2006/relationships/theme" Target="../theme/theme1.xml" /><Relationship Id="rId2" Type="http://schemas.openxmlformats.org/officeDocument/2006/relationships/slideLayout" Target="../slideLayouts/slideLayout2.xml" /><Relationship Id="rId16" Type="http://schemas.openxmlformats.org/officeDocument/2006/relationships/slideLayout" Target="../slideLayouts/slideLayout16.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5" Type="http://schemas.openxmlformats.org/officeDocument/2006/relationships/slideLayout" Target="../slideLayouts/slideLayout1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 Id="rId14" Type="http://schemas.openxmlformats.org/officeDocument/2006/relationships/slideLayout" Target="../slideLayouts/slideLayout14.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9439310-4B24-435D-B89A-88D95959EF59}" type="datetimeFigureOut">
              <a:rPr lang="en-US" smtClean="0"/>
              <a:t>5/1/2021</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B130E38F-D761-44CC-ADB4-3FE0385B042C}" type="slidenum">
              <a:rPr lang="en-US" smtClean="0"/>
              <a:t>‹#›</a:t>
            </a:fld>
            <a:endParaRPr lang="en-US"/>
          </a:p>
        </p:txBody>
      </p:sp>
    </p:spTree>
    <p:extLst>
      <p:ext uri="{BB962C8B-B14F-4D97-AF65-F5344CB8AC3E}">
        <p14:creationId xmlns:p14="http://schemas.microsoft.com/office/powerpoint/2010/main" val="143890665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 /><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 /><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 /><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 /><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 /><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 /><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3" Type="http://schemas.openxmlformats.org/officeDocument/2006/relationships/image" Target="../media/image1.png" /><Relationship Id="rId2" Type="http://schemas.openxmlformats.org/officeDocument/2006/relationships/notesSlide" Target="../notesSlides/notesSlide7.xml" /><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 /><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Evolution of field of Corrections </a:t>
            </a:r>
          </a:p>
        </p:txBody>
      </p:sp>
      <p:sp>
        <p:nvSpPr>
          <p:cNvPr id="3" name="Subtitle 2"/>
          <p:cNvSpPr>
            <a:spLocks noGrp="1"/>
          </p:cNvSpPr>
          <p:nvPr>
            <p:ph type="subTitle" idx="1"/>
          </p:nvPr>
        </p:nvSpPr>
        <p:spPr/>
        <p:txBody>
          <a:bodyPr/>
          <a:lstStyle/>
          <a:p>
            <a:r>
              <a:rPr lang="en-US" dirty="0"/>
              <a:t>Historical Developments in Corrections </a:t>
            </a:r>
          </a:p>
        </p:txBody>
      </p:sp>
    </p:spTree>
    <p:extLst>
      <p:ext uri="{BB962C8B-B14F-4D97-AF65-F5344CB8AC3E}">
        <p14:creationId xmlns:p14="http://schemas.microsoft.com/office/powerpoint/2010/main" val="15715388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References </a:t>
            </a:r>
          </a:p>
        </p:txBody>
      </p:sp>
      <p:sp>
        <p:nvSpPr>
          <p:cNvPr id="3" name="Content Placeholder 2"/>
          <p:cNvSpPr>
            <a:spLocks noGrp="1"/>
          </p:cNvSpPr>
          <p:nvPr>
            <p:ph idx="1"/>
          </p:nvPr>
        </p:nvSpPr>
        <p:spPr/>
        <p:txBody>
          <a:bodyPr/>
          <a:lstStyle/>
          <a:p>
            <a:r>
              <a:rPr lang="en-US" dirty="0"/>
              <a:t>Barton-</a:t>
            </a:r>
            <a:r>
              <a:rPr lang="en-US" dirty="0" err="1"/>
              <a:t>Bellessa</a:t>
            </a:r>
            <a:r>
              <a:rPr lang="en-US" dirty="0"/>
              <a:t>, S. M. (2012). </a:t>
            </a:r>
            <a:r>
              <a:rPr lang="en-US" i="1" dirty="0"/>
              <a:t>Encyclopedia of community corrections</a:t>
            </a:r>
            <a:r>
              <a:rPr lang="en-US" dirty="0"/>
              <a:t>. Thousand Oaks, </a:t>
            </a:r>
            <a:r>
              <a:rPr lang="en-US" dirty="0" err="1"/>
              <a:t>Calif</a:t>
            </a:r>
            <a:r>
              <a:rPr lang="en-US" dirty="0"/>
              <a:t>: SAGE.</a:t>
            </a:r>
          </a:p>
          <a:p>
            <a:r>
              <a:rPr lang="en-US" dirty="0"/>
              <a:t> </a:t>
            </a:r>
            <a:r>
              <a:rPr lang="en-US" dirty="0" err="1"/>
              <a:t>Goldson</a:t>
            </a:r>
            <a:r>
              <a:rPr lang="en-US" dirty="0"/>
              <a:t>, B., &amp; Muncie, J. (2019). </a:t>
            </a:r>
            <a:r>
              <a:rPr lang="en-US" i="1" dirty="0"/>
              <a:t>Youth crime and juvenile justice: Volume 2 Juvenile corrections</a:t>
            </a:r>
            <a:r>
              <a:rPr lang="en-US" dirty="0"/>
              <a:t>. London: SAGE Publications.</a:t>
            </a:r>
          </a:p>
          <a:p>
            <a:r>
              <a:rPr lang="en-US" dirty="0"/>
              <a:t>Dempsey, J. S., &amp; </a:t>
            </a:r>
            <a:r>
              <a:rPr lang="en-US" dirty="0" err="1"/>
              <a:t>Forst</a:t>
            </a:r>
            <a:r>
              <a:rPr lang="en-US" dirty="0"/>
              <a:t>, L. S. (2014). </a:t>
            </a:r>
            <a:r>
              <a:rPr lang="en-US" i="1" dirty="0"/>
              <a:t>An introduction to policing</a:t>
            </a:r>
            <a:r>
              <a:rPr lang="en-US" dirty="0"/>
              <a:t>. Belmont, CT: Wadsworth</a:t>
            </a:r>
          </a:p>
          <a:p>
            <a:r>
              <a:rPr lang="en-US" dirty="0" err="1"/>
              <a:t>Gerstenfeld</a:t>
            </a:r>
            <a:r>
              <a:rPr lang="en-US" dirty="0"/>
              <a:t>, P. B. (2016). </a:t>
            </a:r>
            <a:r>
              <a:rPr lang="en-US" i="1" dirty="0"/>
              <a:t>Criminal justice</a:t>
            </a:r>
            <a:r>
              <a:rPr lang="en-US" dirty="0"/>
              <a:t>. California: Salem Press</a:t>
            </a:r>
          </a:p>
          <a:p>
            <a:r>
              <a:rPr lang="en-US" dirty="0"/>
              <a:t>Patel, D., (2013). </a:t>
            </a:r>
            <a:r>
              <a:rPr lang="en-US" i="1" dirty="0"/>
              <a:t>Contagion of violence: Workshop summary</a:t>
            </a:r>
            <a:r>
              <a:rPr lang="en-US" dirty="0"/>
              <a:t>. Washington: National Academies Press</a:t>
            </a:r>
          </a:p>
          <a:p>
            <a:endParaRPr lang="en-US" dirty="0"/>
          </a:p>
          <a:p>
            <a:endParaRPr lang="en-US" dirty="0"/>
          </a:p>
        </p:txBody>
      </p:sp>
    </p:spTree>
    <p:extLst>
      <p:ext uri="{BB962C8B-B14F-4D97-AF65-F5344CB8AC3E}">
        <p14:creationId xmlns:p14="http://schemas.microsoft.com/office/powerpoint/2010/main" val="25449432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Introduction </a:t>
            </a:r>
          </a:p>
        </p:txBody>
      </p:sp>
      <p:sp>
        <p:nvSpPr>
          <p:cNvPr id="3" name="Content Placeholder 2"/>
          <p:cNvSpPr>
            <a:spLocks noGrp="1"/>
          </p:cNvSpPr>
          <p:nvPr>
            <p:ph idx="1"/>
          </p:nvPr>
        </p:nvSpPr>
        <p:spPr/>
        <p:txBody>
          <a:bodyPr/>
          <a:lstStyle/>
          <a:p>
            <a:r>
              <a:rPr lang="en-US" dirty="0"/>
              <a:t>The field of corrections especially among prisoners have changed over time.</a:t>
            </a:r>
          </a:p>
          <a:p>
            <a:r>
              <a:rPr lang="en-US" dirty="0"/>
              <a:t>During the reformatory era prison housing conditions were improved.</a:t>
            </a:r>
          </a:p>
          <a:p>
            <a:r>
              <a:rPr lang="en-US" dirty="0"/>
              <a:t>The punitive era was focused on punishment rather than corrections.</a:t>
            </a:r>
          </a:p>
          <a:p>
            <a:r>
              <a:rPr lang="en-US" dirty="0"/>
              <a:t>Community era extended inmate privileges </a:t>
            </a:r>
          </a:p>
          <a:p>
            <a:r>
              <a:rPr lang="en-US" dirty="0"/>
              <a:t>Correction era is now focused on preparing an inmate to live with others in the society and engaging other individuals in a more humane manner. </a:t>
            </a:r>
          </a:p>
        </p:txBody>
      </p:sp>
    </p:spTree>
    <p:extLst>
      <p:ext uri="{BB962C8B-B14F-4D97-AF65-F5344CB8AC3E}">
        <p14:creationId xmlns:p14="http://schemas.microsoft.com/office/powerpoint/2010/main" val="30727550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Historical Developments </a:t>
            </a:r>
          </a:p>
        </p:txBody>
      </p:sp>
      <p:sp>
        <p:nvSpPr>
          <p:cNvPr id="3" name="Content Placeholder 2"/>
          <p:cNvSpPr>
            <a:spLocks noGrp="1"/>
          </p:cNvSpPr>
          <p:nvPr>
            <p:ph idx="1"/>
          </p:nvPr>
        </p:nvSpPr>
        <p:spPr/>
        <p:txBody>
          <a:bodyPr/>
          <a:lstStyle/>
          <a:p>
            <a:r>
              <a:rPr lang="en-US" dirty="0"/>
              <a:t>Correction system has been transformed from the punitive era to an era of corrections.</a:t>
            </a:r>
          </a:p>
          <a:p>
            <a:r>
              <a:rPr lang="en-US" dirty="0"/>
              <a:t>Punishment has always been motivated by the desire to deter a criminal from engaging in a criminal act.</a:t>
            </a:r>
          </a:p>
          <a:p>
            <a:r>
              <a:rPr lang="en-US" dirty="0"/>
              <a:t>Protection of the society from criminal actions has been a major motivation for most of the prison systems in the country. </a:t>
            </a:r>
          </a:p>
        </p:txBody>
      </p:sp>
    </p:spTree>
    <p:extLst>
      <p:ext uri="{BB962C8B-B14F-4D97-AF65-F5344CB8AC3E}">
        <p14:creationId xmlns:p14="http://schemas.microsoft.com/office/powerpoint/2010/main" val="29426841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Impact of historical developments on corrections </a:t>
            </a:r>
          </a:p>
        </p:txBody>
      </p:sp>
      <p:sp>
        <p:nvSpPr>
          <p:cNvPr id="3" name="Content Placeholder 2"/>
          <p:cNvSpPr>
            <a:spLocks noGrp="1"/>
          </p:cNvSpPr>
          <p:nvPr>
            <p:ph idx="1"/>
          </p:nvPr>
        </p:nvSpPr>
        <p:spPr/>
        <p:txBody>
          <a:bodyPr/>
          <a:lstStyle/>
          <a:p>
            <a:r>
              <a:rPr lang="en-US" dirty="0"/>
              <a:t>Prison system changed from corporal punishment</a:t>
            </a:r>
          </a:p>
          <a:p>
            <a:r>
              <a:rPr lang="en-US" dirty="0"/>
              <a:t>The philosophy of deterrence has been adopted for the prison system</a:t>
            </a:r>
          </a:p>
          <a:p>
            <a:r>
              <a:rPr lang="en-US" dirty="0"/>
              <a:t>The promotion of justice and equality within the prison system has been enhanced. </a:t>
            </a:r>
          </a:p>
        </p:txBody>
      </p:sp>
    </p:spTree>
    <p:extLst>
      <p:ext uri="{BB962C8B-B14F-4D97-AF65-F5344CB8AC3E}">
        <p14:creationId xmlns:p14="http://schemas.microsoft.com/office/powerpoint/2010/main" val="21363754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Types of American Prison Models </a:t>
            </a:r>
          </a:p>
        </p:txBody>
      </p:sp>
      <p:sp>
        <p:nvSpPr>
          <p:cNvPr id="3" name="Content Placeholder 2"/>
          <p:cNvSpPr>
            <a:spLocks noGrp="1"/>
          </p:cNvSpPr>
          <p:nvPr>
            <p:ph idx="1"/>
          </p:nvPr>
        </p:nvSpPr>
        <p:spPr/>
        <p:txBody>
          <a:bodyPr/>
          <a:lstStyle/>
          <a:p>
            <a:r>
              <a:rPr lang="en-US" dirty="0"/>
              <a:t>There are different types of American prison models.</a:t>
            </a:r>
          </a:p>
          <a:p>
            <a:r>
              <a:rPr lang="en-US" dirty="0"/>
              <a:t>The most common ones are;</a:t>
            </a:r>
          </a:p>
          <a:p>
            <a:pPr>
              <a:buFont typeface="Wingdings" panose="05000000000000000000" pitchFamily="2" charset="2"/>
              <a:buChar char="Ø"/>
            </a:pPr>
            <a:r>
              <a:rPr lang="en-US" dirty="0"/>
              <a:t>Juvenile prison models</a:t>
            </a:r>
          </a:p>
          <a:p>
            <a:pPr>
              <a:buFont typeface="Wingdings" panose="05000000000000000000" pitchFamily="2" charset="2"/>
              <a:buChar char="Ø"/>
            </a:pPr>
            <a:r>
              <a:rPr lang="en-US" dirty="0"/>
              <a:t>Minimum, Medium and High security.</a:t>
            </a:r>
          </a:p>
        </p:txBody>
      </p:sp>
    </p:spTree>
    <p:extLst>
      <p:ext uri="{BB962C8B-B14F-4D97-AF65-F5344CB8AC3E}">
        <p14:creationId xmlns:p14="http://schemas.microsoft.com/office/powerpoint/2010/main" val="96114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Types of corrections used in prisons </a:t>
            </a:r>
          </a:p>
        </p:txBody>
      </p:sp>
      <p:sp>
        <p:nvSpPr>
          <p:cNvPr id="3" name="Content Placeholder 2"/>
          <p:cNvSpPr>
            <a:spLocks noGrp="1"/>
          </p:cNvSpPr>
          <p:nvPr>
            <p:ph idx="1"/>
          </p:nvPr>
        </p:nvSpPr>
        <p:spPr/>
        <p:txBody>
          <a:bodyPr/>
          <a:lstStyle/>
          <a:p>
            <a:r>
              <a:rPr lang="en-US" dirty="0"/>
              <a:t>Custodial corrections</a:t>
            </a:r>
          </a:p>
          <a:p>
            <a:r>
              <a:rPr lang="en-US" dirty="0"/>
              <a:t>Rehabilitations </a:t>
            </a:r>
          </a:p>
          <a:p>
            <a:r>
              <a:rPr lang="en-US" dirty="0"/>
              <a:t>Reintegration </a:t>
            </a:r>
          </a:p>
        </p:txBody>
      </p:sp>
    </p:spTree>
    <p:extLst>
      <p:ext uri="{BB962C8B-B14F-4D97-AF65-F5344CB8AC3E}">
        <p14:creationId xmlns:p14="http://schemas.microsoft.com/office/powerpoint/2010/main" val="33184361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Effectiveness of punishments </a:t>
            </a:r>
          </a:p>
        </p:txBody>
      </p:sp>
      <p:sp>
        <p:nvSpPr>
          <p:cNvPr id="3" name="Content Placeholder 2"/>
          <p:cNvSpPr>
            <a:spLocks noGrp="1"/>
          </p:cNvSpPr>
          <p:nvPr>
            <p:ph idx="1"/>
          </p:nvPr>
        </p:nvSpPr>
        <p:spPr/>
        <p:txBody>
          <a:bodyPr/>
          <a:lstStyle/>
          <a:p>
            <a:r>
              <a:rPr lang="en-US" dirty="0"/>
              <a:t>The effectiveness of punishments depends of frequency of punishments.</a:t>
            </a:r>
          </a:p>
          <a:p>
            <a:r>
              <a:rPr lang="en-US" dirty="0"/>
              <a:t>Punishment can contribute to either positive or negative reinforcement of behavior.</a:t>
            </a:r>
          </a:p>
          <a:p>
            <a:r>
              <a:rPr lang="en-US" dirty="0"/>
              <a:t>Punishment can lead to avoidance of an action and promotion of good behavior</a:t>
            </a:r>
          </a:p>
        </p:txBody>
      </p:sp>
    </p:spTree>
    <p:extLst>
      <p:ext uri="{BB962C8B-B14F-4D97-AF65-F5344CB8AC3E}">
        <p14:creationId xmlns:p14="http://schemas.microsoft.com/office/powerpoint/2010/main" val="25066950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Incarcerated Americans</a:t>
            </a:r>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905000" y="2095500"/>
            <a:ext cx="8020050" cy="4453852"/>
          </a:xfrm>
        </p:spPr>
      </p:pic>
    </p:spTree>
    <p:extLst>
      <p:ext uri="{BB962C8B-B14F-4D97-AF65-F5344CB8AC3E}">
        <p14:creationId xmlns:p14="http://schemas.microsoft.com/office/powerpoint/2010/main" val="12273913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Conclusion </a:t>
            </a:r>
          </a:p>
        </p:txBody>
      </p:sp>
      <p:sp>
        <p:nvSpPr>
          <p:cNvPr id="3" name="Content Placeholder 2"/>
          <p:cNvSpPr>
            <a:spLocks noGrp="1"/>
          </p:cNvSpPr>
          <p:nvPr>
            <p:ph idx="1"/>
          </p:nvPr>
        </p:nvSpPr>
        <p:spPr/>
        <p:txBody>
          <a:bodyPr/>
          <a:lstStyle/>
          <a:p>
            <a:r>
              <a:rPr lang="en-US" dirty="0"/>
              <a:t>To sum it up, the criminal justice system has changed from a time when prisoners used to be punished to an era of rehabilitation.</a:t>
            </a:r>
          </a:p>
          <a:p>
            <a:r>
              <a:rPr lang="en-US" dirty="0"/>
              <a:t>Most of the federal, state, local and facilities are now more focused o rehabilitation of inmates to put them back to society.</a:t>
            </a:r>
          </a:p>
          <a:p>
            <a:r>
              <a:rPr lang="en-US" dirty="0"/>
              <a:t>Good conduct is now rewarded in most prison systems</a:t>
            </a:r>
          </a:p>
          <a:p>
            <a:r>
              <a:rPr lang="en-US" dirty="0"/>
              <a:t>The responsibility of many prisons is to ensure that their facilities have no inmates which improves the process of correction of the inmates. </a:t>
            </a:r>
          </a:p>
          <a:p>
            <a:endParaRPr lang="en-US" dirty="0"/>
          </a:p>
        </p:txBody>
      </p:sp>
    </p:spTree>
    <p:extLst>
      <p:ext uri="{BB962C8B-B14F-4D97-AF65-F5344CB8AC3E}">
        <p14:creationId xmlns:p14="http://schemas.microsoft.com/office/powerpoint/2010/main" val="1554791813"/>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1554</TotalTime>
  <Words>1022</Words>
  <Application>Microsoft Office PowerPoint</Application>
  <PresentationFormat>Widescreen</PresentationFormat>
  <Paragraphs>60</Paragraphs>
  <Slides>10</Slides>
  <Notes>8</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Facet</vt:lpstr>
      <vt:lpstr>Evolution of field of Corrections </vt:lpstr>
      <vt:lpstr>Introduction </vt:lpstr>
      <vt:lpstr>Historical Developments </vt:lpstr>
      <vt:lpstr>Impact of historical developments on corrections </vt:lpstr>
      <vt:lpstr>Types of American Prison Models </vt:lpstr>
      <vt:lpstr>Types of corrections used in prisons </vt:lpstr>
      <vt:lpstr>Effectiveness of punishments </vt:lpstr>
      <vt:lpstr>Incarcerated Americans</vt:lpstr>
      <vt:lpstr>Conclusion </vt:lpstr>
      <vt:lpstr>References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TITO</dc:creator>
  <cp:lastModifiedBy>Unknown User</cp:lastModifiedBy>
  <cp:revision>12</cp:revision>
  <dcterms:created xsi:type="dcterms:W3CDTF">2021-04-29T22:19:03Z</dcterms:created>
  <dcterms:modified xsi:type="dcterms:W3CDTF">2021-05-01T00:15:59Z</dcterms:modified>
</cp:coreProperties>
</file>